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144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3AEB8-BBF6-4B13-A99B-A72127F4D869}" type="datetimeFigureOut">
              <a:rPr lang="en-US" smtClean="0"/>
              <a:t>5/26/2014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71C37-302F-4ADF-B265-B94F85F530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4456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3AEB8-BBF6-4B13-A99B-A72127F4D869}" type="datetimeFigureOut">
              <a:rPr lang="en-US" smtClean="0"/>
              <a:t>5/26/2014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71C37-302F-4ADF-B265-B94F85F530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3044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3AEB8-BBF6-4B13-A99B-A72127F4D869}" type="datetimeFigureOut">
              <a:rPr lang="en-US" smtClean="0"/>
              <a:t>5/26/2014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71C37-302F-4ADF-B265-B94F85F530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8314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3AEB8-BBF6-4B13-A99B-A72127F4D869}" type="datetimeFigureOut">
              <a:rPr lang="en-US" smtClean="0"/>
              <a:t>5/26/2014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71C37-302F-4ADF-B265-B94F85F530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47228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3AEB8-BBF6-4B13-A99B-A72127F4D869}" type="datetimeFigureOut">
              <a:rPr lang="en-US" smtClean="0"/>
              <a:t>5/26/2014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71C37-302F-4ADF-B265-B94F85F530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86308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3AEB8-BBF6-4B13-A99B-A72127F4D869}" type="datetimeFigureOut">
              <a:rPr lang="en-US" smtClean="0"/>
              <a:t>5/26/2014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71C37-302F-4ADF-B265-B94F85F530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046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3AEB8-BBF6-4B13-A99B-A72127F4D869}" type="datetimeFigureOut">
              <a:rPr lang="en-US" smtClean="0"/>
              <a:t>5/26/2014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71C37-302F-4ADF-B265-B94F85F530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65291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3AEB8-BBF6-4B13-A99B-A72127F4D869}" type="datetimeFigureOut">
              <a:rPr lang="en-US" smtClean="0"/>
              <a:t>5/26/2014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71C37-302F-4ADF-B265-B94F85F530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21594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3AEB8-BBF6-4B13-A99B-A72127F4D869}" type="datetimeFigureOut">
              <a:rPr lang="en-US" smtClean="0"/>
              <a:t>5/26/2014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71C37-302F-4ADF-B265-B94F85F530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14883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3AEB8-BBF6-4B13-A99B-A72127F4D869}" type="datetimeFigureOut">
              <a:rPr lang="en-US" smtClean="0"/>
              <a:t>5/26/2014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71C37-302F-4ADF-B265-B94F85F530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21677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3AEB8-BBF6-4B13-A99B-A72127F4D869}" type="datetimeFigureOut">
              <a:rPr lang="en-US" smtClean="0"/>
              <a:t>5/26/2014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71C37-302F-4ADF-B265-B94F85F530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9834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33AEB8-BBF6-4B13-A99B-A72127F4D869}" type="datetimeFigureOut">
              <a:rPr lang="en-US" smtClean="0"/>
              <a:t>5/26/2014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371C37-302F-4ADF-B265-B94F85F530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56530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1507009" y="1780558"/>
            <a:ext cx="6409553" cy="3706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b="1" dirty="0">
                <a:solidFill>
                  <a:srgbClr val="252525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Affiliate Marketing consists of a performance-based method of marketing in which businesses and affiliates work together to create profit.</a:t>
            </a:r>
            <a:endParaRPr lang="en-US" sz="3200" b="1" i="1" dirty="0">
              <a:solidFill>
                <a:srgbClr val="252525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66769" y="190382"/>
            <a:ext cx="61701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buClr>
                <a:srgbClr val="00B050"/>
              </a:buClr>
            </a:pPr>
            <a:r>
              <a:rPr lang="en-US" sz="2400" b="1" dirty="0" smtClean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Video #2: What is Affiliate Marketing?</a:t>
            </a:r>
            <a:endParaRPr lang="es-VE" sz="2400" b="1" dirty="0">
              <a:solidFill>
                <a:schemeClr val="bg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72062887"/>
      </p:ext>
    </p:extLst>
  </p:cSld>
  <p:clrMapOvr>
    <a:masterClrMapping/>
  </p:clrMapOvr>
  <p:transition spd="slow" advTm="20453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92372" y="1308259"/>
            <a:ext cx="474162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27AE4C"/>
              </a:buClr>
              <a:buFont typeface="Wingdings" panose="05000000000000000000" pitchFamily="2" charset="2"/>
              <a:buChar char="§"/>
            </a:pPr>
            <a:r>
              <a:rPr lang="en-US" sz="3000" b="1" dirty="0" smtClean="0">
                <a:solidFill>
                  <a:srgbClr val="252525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For Businesses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30896" y="2089975"/>
            <a:ext cx="777649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27AE4C"/>
              </a:buClr>
              <a:buFont typeface="Wingdings" panose="05000000000000000000" pitchFamily="2" charset="2"/>
              <a:buChar char="ü"/>
            </a:pPr>
            <a:r>
              <a:rPr lang="en-US" sz="3000" b="1" dirty="0" smtClean="0">
                <a:solidFill>
                  <a:srgbClr val="252525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It generates </a:t>
            </a:r>
            <a:r>
              <a:rPr lang="en-US" sz="3000" b="1" dirty="0">
                <a:solidFill>
                  <a:srgbClr val="252525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sales and </a:t>
            </a:r>
            <a:r>
              <a:rPr lang="en-US" sz="3000" b="1" dirty="0" smtClean="0">
                <a:solidFill>
                  <a:srgbClr val="252525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increases revenue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26780" y="2842260"/>
            <a:ext cx="739343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27AE4C"/>
              </a:buClr>
              <a:buFont typeface="Wingdings" panose="05000000000000000000" pitchFamily="2" charset="2"/>
              <a:buChar char="ü"/>
            </a:pPr>
            <a:r>
              <a:rPr lang="en-US" sz="3000" b="1" dirty="0" smtClean="0">
                <a:solidFill>
                  <a:srgbClr val="252525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You </a:t>
            </a:r>
            <a:r>
              <a:rPr lang="en-US" sz="3000" b="1" dirty="0">
                <a:solidFill>
                  <a:srgbClr val="252525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reward your affiliates </a:t>
            </a:r>
            <a:r>
              <a:rPr lang="en-US" sz="3000" b="1" dirty="0" smtClean="0">
                <a:solidFill>
                  <a:srgbClr val="252525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per action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17782" y="3592929"/>
            <a:ext cx="792965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27AE4C"/>
              </a:buClr>
              <a:buFont typeface="Wingdings" panose="05000000000000000000" pitchFamily="2" charset="2"/>
              <a:buChar char="ü"/>
            </a:pPr>
            <a:r>
              <a:rPr lang="en-US" sz="3000" b="1" dirty="0" smtClean="0">
                <a:solidFill>
                  <a:srgbClr val="252525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It is </a:t>
            </a:r>
            <a:r>
              <a:rPr lang="en-US" sz="3000" b="1" dirty="0">
                <a:solidFill>
                  <a:srgbClr val="252525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the single fastest growing </a:t>
            </a:r>
            <a:r>
              <a:rPr lang="en-US" sz="3000" b="1" dirty="0" smtClean="0">
                <a:solidFill>
                  <a:srgbClr val="252525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industry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26781" y="4343598"/>
            <a:ext cx="76817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27AE4C"/>
              </a:buClr>
              <a:buFont typeface="Wingdings" panose="05000000000000000000" pitchFamily="2" charset="2"/>
              <a:buChar char="ü"/>
            </a:pPr>
            <a:r>
              <a:rPr lang="en-US" sz="3000" b="1" dirty="0">
                <a:solidFill>
                  <a:srgbClr val="252525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B</a:t>
            </a:r>
            <a:r>
              <a:rPr lang="en-US" sz="3000" b="1" dirty="0" smtClean="0">
                <a:solidFill>
                  <a:srgbClr val="252525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usinesses </a:t>
            </a:r>
            <a:r>
              <a:rPr lang="en-US" sz="3000" b="1" dirty="0">
                <a:solidFill>
                  <a:srgbClr val="252525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are making a huge amount of </a:t>
            </a:r>
            <a:r>
              <a:rPr lang="en-US" sz="3000" b="1" dirty="0" smtClean="0">
                <a:solidFill>
                  <a:srgbClr val="252525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money with it.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866769" y="190382"/>
            <a:ext cx="61701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buClr>
                <a:srgbClr val="00B050"/>
              </a:buClr>
            </a:pPr>
            <a:r>
              <a:rPr lang="en-US" sz="2400" b="1" dirty="0" smtClean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Video #2: What is Affiliate Marketing?</a:t>
            </a:r>
            <a:endParaRPr lang="es-VE" sz="2400" b="1" dirty="0">
              <a:solidFill>
                <a:schemeClr val="bg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11897958"/>
      </p:ext>
    </p:extLst>
  </p:cSld>
  <p:clrMapOvr>
    <a:masterClrMapping/>
  </p:clrMapOvr>
  <p:transition spd="slow" advTm="24054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92372" y="1308259"/>
            <a:ext cx="474162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27AE4C"/>
              </a:buClr>
              <a:buFont typeface="Wingdings" panose="05000000000000000000" pitchFamily="2" charset="2"/>
              <a:buChar char="§"/>
            </a:pPr>
            <a:r>
              <a:rPr lang="en-US" sz="3000" b="1" dirty="0" smtClean="0">
                <a:solidFill>
                  <a:srgbClr val="252525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For Affiliates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30896" y="2089975"/>
            <a:ext cx="846847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27AE4C"/>
              </a:buClr>
              <a:buFont typeface="Wingdings" panose="05000000000000000000" pitchFamily="2" charset="2"/>
              <a:buChar char="ü"/>
            </a:pPr>
            <a:r>
              <a:rPr lang="en-US" sz="3000" b="1" dirty="0" smtClean="0">
                <a:solidFill>
                  <a:srgbClr val="252525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You can earn </a:t>
            </a:r>
            <a:r>
              <a:rPr lang="en-US" sz="3000" b="1" dirty="0">
                <a:solidFill>
                  <a:srgbClr val="252525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money with your website</a:t>
            </a:r>
            <a:endParaRPr lang="en-US" sz="3000" b="1" dirty="0" smtClean="0">
              <a:solidFill>
                <a:srgbClr val="252525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26780" y="2856975"/>
            <a:ext cx="739343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27AE4C"/>
              </a:buClr>
              <a:buFont typeface="Wingdings" panose="05000000000000000000" pitchFamily="2" charset="2"/>
              <a:buChar char="ü"/>
            </a:pPr>
            <a:r>
              <a:rPr lang="en-US" sz="3000" b="1" dirty="0">
                <a:solidFill>
                  <a:srgbClr val="252525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Businesses offer </a:t>
            </a:r>
            <a:r>
              <a:rPr lang="en-US" sz="3000" b="1" dirty="0" smtClean="0">
                <a:solidFill>
                  <a:srgbClr val="252525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affiliate programs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26780" y="3623976"/>
            <a:ext cx="768176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27AE4C"/>
              </a:buClr>
              <a:buFont typeface="Wingdings" panose="05000000000000000000" pitchFamily="2" charset="2"/>
              <a:buChar char="ü"/>
            </a:pPr>
            <a:r>
              <a:rPr lang="en-US" sz="3000" b="1" dirty="0" smtClean="0">
                <a:solidFill>
                  <a:srgbClr val="252525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Your marketing reach is resizable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866769" y="190382"/>
            <a:ext cx="61701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buClr>
                <a:srgbClr val="00B050"/>
              </a:buClr>
            </a:pPr>
            <a:r>
              <a:rPr lang="en-US" sz="2400" b="1" dirty="0" smtClean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Video #2: What is Affiliate Marketing?</a:t>
            </a:r>
            <a:endParaRPr lang="es-VE" sz="2400" b="1" dirty="0">
              <a:solidFill>
                <a:schemeClr val="bg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26780" y="4390976"/>
            <a:ext cx="801951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27AE4C"/>
              </a:buClr>
              <a:buFont typeface="Wingdings" panose="05000000000000000000" pitchFamily="2" charset="2"/>
              <a:buChar char="ü"/>
            </a:pPr>
            <a:r>
              <a:rPr lang="en-US" sz="3000" b="1" dirty="0" smtClean="0">
                <a:solidFill>
                  <a:srgbClr val="252525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You just need to enhance your contact list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78046812"/>
      </p:ext>
    </p:extLst>
  </p:cSld>
  <p:clrMapOvr>
    <a:masterClrMapping/>
  </p:clrMapOvr>
  <p:transition spd="slow" advTm="18887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307887" y="1155100"/>
            <a:ext cx="2522957" cy="952489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The Merchant</a:t>
            </a:r>
            <a:endParaRPr lang="en-US" sz="2800" dirty="0"/>
          </a:p>
        </p:txBody>
      </p:sp>
      <p:sp>
        <p:nvSpPr>
          <p:cNvPr id="14" name="Down Arrow 13"/>
          <p:cNvSpPr/>
          <p:nvPr/>
        </p:nvSpPr>
        <p:spPr>
          <a:xfrm rot="10800000" flipV="1">
            <a:off x="4135230" y="2223061"/>
            <a:ext cx="291457" cy="723343"/>
          </a:xfrm>
          <a:prstGeom prst="down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ounded Rectangle 21"/>
          <p:cNvSpPr/>
          <p:nvPr/>
        </p:nvSpPr>
        <p:spPr>
          <a:xfrm>
            <a:off x="3307887" y="3053638"/>
            <a:ext cx="2522957" cy="952489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The Network</a:t>
            </a:r>
            <a:endParaRPr lang="en-US" sz="2800" dirty="0"/>
          </a:p>
        </p:txBody>
      </p:sp>
      <p:sp>
        <p:nvSpPr>
          <p:cNvPr id="28" name="TextBox 27"/>
          <p:cNvSpPr txBox="1"/>
          <p:nvPr/>
        </p:nvSpPr>
        <p:spPr>
          <a:xfrm>
            <a:off x="2866769" y="190382"/>
            <a:ext cx="61701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buClr>
                <a:srgbClr val="00B050"/>
              </a:buClr>
            </a:pPr>
            <a:r>
              <a:rPr lang="en-US" sz="2400" b="1" dirty="0" smtClean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Video #2: What is Affiliate Marketing?</a:t>
            </a:r>
            <a:endParaRPr lang="es-VE" sz="2400" b="1" dirty="0">
              <a:solidFill>
                <a:schemeClr val="bg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29" name="Rounded Rectangle 28"/>
          <p:cNvSpPr/>
          <p:nvPr/>
        </p:nvSpPr>
        <p:spPr>
          <a:xfrm>
            <a:off x="784930" y="4731823"/>
            <a:ext cx="2522957" cy="952489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The Affiliate</a:t>
            </a:r>
            <a:endParaRPr lang="en-US" sz="2800" dirty="0"/>
          </a:p>
        </p:txBody>
      </p:sp>
      <p:sp>
        <p:nvSpPr>
          <p:cNvPr id="30" name="Rounded Rectangle 29"/>
          <p:cNvSpPr/>
          <p:nvPr/>
        </p:nvSpPr>
        <p:spPr>
          <a:xfrm>
            <a:off x="5830844" y="4720581"/>
            <a:ext cx="2522957" cy="952489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The Customer</a:t>
            </a:r>
            <a:endParaRPr lang="en-US" sz="2800" dirty="0"/>
          </a:p>
        </p:txBody>
      </p:sp>
      <p:sp>
        <p:nvSpPr>
          <p:cNvPr id="34" name="Down Arrow 33"/>
          <p:cNvSpPr/>
          <p:nvPr/>
        </p:nvSpPr>
        <p:spPr>
          <a:xfrm rot="13645375" flipV="1">
            <a:off x="2848091" y="4012821"/>
            <a:ext cx="291457" cy="723343"/>
          </a:xfrm>
          <a:prstGeom prst="down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Down Arrow 34"/>
          <p:cNvSpPr/>
          <p:nvPr/>
        </p:nvSpPr>
        <p:spPr>
          <a:xfrm rot="5400000" flipV="1">
            <a:off x="4439715" y="3998391"/>
            <a:ext cx="291457" cy="2238119"/>
          </a:xfrm>
          <a:prstGeom prst="down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5708208" y="3982626"/>
            <a:ext cx="723343" cy="514706"/>
            <a:chOff x="5708208" y="4254480"/>
            <a:chExt cx="723343" cy="514706"/>
          </a:xfrm>
        </p:grpSpPr>
        <p:pic>
          <p:nvPicPr>
            <p:cNvPr id="1028" name="Picture 4" descr="http://upload.wikimedia.org/wikipedia/commons/f/fd/Dollar_sign_%28reflective_metallic%29.gif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53267" y="4254480"/>
              <a:ext cx="275256" cy="4239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6" name="Down Arrow 35"/>
            <p:cNvSpPr/>
            <p:nvPr/>
          </p:nvSpPr>
          <p:spPr>
            <a:xfrm rot="18743167" flipV="1">
              <a:off x="5924151" y="4261786"/>
              <a:ext cx="291457" cy="723343"/>
            </a:xfrm>
            <a:prstGeom prst="downArrow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4501814" y="2223062"/>
            <a:ext cx="566713" cy="723343"/>
            <a:chOff x="4501814" y="2478440"/>
            <a:chExt cx="566713" cy="723343"/>
          </a:xfrm>
        </p:grpSpPr>
        <p:sp>
          <p:nvSpPr>
            <p:cNvPr id="38" name="Down Arrow 37"/>
            <p:cNvSpPr/>
            <p:nvPr/>
          </p:nvSpPr>
          <p:spPr>
            <a:xfrm flipV="1">
              <a:off x="4501814" y="2478440"/>
              <a:ext cx="291457" cy="723343"/>
            </a:xfrm>
            <a:prstGeom prst="downArrow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9" name="Picture 4" descr="http://upload.wikimedia.org/wikipedia/commons/f/fd/Dollar_sign_%28reflective_metallic%29.gif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93271" y="2669346"/>
              <a:ext cx="275256" cy="4239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" name="Group 3"/>
          <p:cNvGrpSpPr/>
          <p:nvPr/>
        </p:nvGrpSpPr>
        <p:grpSpPr>
          <a:xfrm>
            <a:off x="3025465" y="4271516"/>
            <a:ext cx="808295" cy="503997"/>
            <a:chOff x="3025465" y="4543370"/>
            <a:chExt cx="808295" cy="503997"/>
          </a:xfrm>
        </p:grpSpPr>
        <p:pic>
          <p:nvPicPr>
            <p:cNvPr id="41" name="Picture 4" descr="http://upload.wikimedia.org/wikipedia/commons/f/fd/Dollar_sign_%28reflective_metallic%29.gif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58504" y="4623457"/>
              <a:ext cx="275256" cy="4239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0" name="Down Arrow 39"/>
            <p:cNvSpPr/>
            <p:nvPr/>
          </p:nvSpPr>
          <p:spPr>
            <a:xfrm rot="13779230" flipV="1">
              <a:off x="3241408" y="4327427"/>
              <a:ext cx="291457" cy="723343"/>
            </a:xfrm>
            <a:prstGeom prst="downArrow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3400278" y="5301603"/>
            <a:ext cx="251884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Clr>
                <a:srgbClr val="27AE4C"/>
              </a:buClr>
              <a:buFont typeface="Wingdings" panose="05000000000000000000" pitchFamily="2" charset="2"/>
              <a:buChar char="ü"/>
            </a:pPr>
            <a:r>
              <a:rPr lang="en-US" sz="1200" b="1" dirty="0" smtClean="0">
                <a:solidFill>
                  <a:srgbClr val="252525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Search Engine Optimization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396162" y="5510275"/>
            <a:ext cx="2434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Clr>
                <a:srgbClr val="27AE4C"/>
              </a:buClr>
              <a:buFont typeface="Wingdings" panose="05000000000000000000" pitchFamily="2" charset="2"/>
              <a:buChar char="ü"/>
            </a:pPr>
            <a:r>
              <a:rPr lang="en-US" sz="1200" b="1" dirty="0" smtClean="0">
                <a:solidFill>
                  <a:srgbClr val="252525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Paid Search Engine Marketing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405196" y="5720843"/>
            <a:ext cx="19493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Clr>
                <a:srgbClr val="27AE4C"/>
              </a:buClr>
              <a:buFont typeface="Wingdings" panose="05000000000000000000" pitchFamily="2" charset="2"/>
              <a:buChar char="ü"/>
            </a:pPr>
            <a:r>
              <a:rPr lang="en-US" sz="1200" b="1" dirty="0" smtClean="0">
                <a:solidFill>
                  <a:srgbClr val="252525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Email Marketing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405196" y="5927000"/>
            <a:ext cx="16342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Clr>
                <a:srgbClr val="27AE4C"/>
              </a:buClr>
              <a:buFont typeface="Wingdings" panose="05000000000000000000" pitchFamily="2" charset="2"/>
              <a:buChar char="ü"/>
            </a:pPr>
            <a:r>
              <a:rPr lang="en-US" sz="1200" b="1" dirty="0" smtClean="0">
                <a:solidFill>
                  <a:srgbClr val="252525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Content Marketing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404234" y="6132927"/>
            <a:ext cx="10975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Clr>
                <a:srgbClr val="27AE4C"/>
              </a:buClr>
              <a:buFont typeface="Wingdings" panose="05000000000000000000" pitchFamily="2" charset="2"/>
              <a:buChar char="ü"/>
            </a:pPr>
            <a:r>
              <a:rPr lang="en-US" sz="1200" b="1" dirty="0" smtClean="0">
                <a:solidFill>
                  <a:srgbClr val="252525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Reviews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405196" y="6338869"/>
            <a:ext cx="221300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Clr>
                <a:srgbClr val="27AE4C"/>
              </a:buClr>
              <a:buFont typeface="Wingdings" panose="05000000000000000000" pitchFamily="2" charset="2"/>
              <a:buChar char="ü"/>
            </a:pPr>
            <a:r>
              <a:rPr lang="en-US" sz="1200" b="1" dirty="0" smtClean="0">
                <a:solidFill>
                  <a:srgbClr val="252525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Display Advertisements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80857201"/>
      </p:ext>
    </p:extLst>
  </p:cSld>
  <p:clrMapOvr>
    <a:masterClrMapping/>
  </p:clrMapOvr>
  <p:transition spd="slow" advTm="46809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22" grpId="0" animBg="1"/>
      <p:bldP spid="29" grpId="0" animBg="1"/>
      <p:bldP spid="30" grpId="0" animBg="1"/>
      <p:bldP spid="34" grpId="0" animBg="1"/>
      <p:bldP spid="35" grpId="0" animBg="1"/>
      <p:bldP spid="19" grpId="0"/>
      <p:bldP spid="20" grpId="0"/>
      <p:bldP spid="21" grpId="0"/>
      <p:bldP spid="23" grpId="0"/>
      <p:bldP spid="24" grpId="0"/>
      <p:bldP spid="2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1.3|3.8|8.6|4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1.1|4.4|4.7|3.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|5.6|0.6|5.8|0.7|4.4|0.6|1.6|12.3|1.6|1.6|1.4|1.3|1.2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92</TotalTime>
  <Words>136</Words>
  <Application>Microsoft Office PowerPoint</Application>
  <PresentationFormat>On-screen Show (4:3)</PresentationFormat>
  <Paragraphs>25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Calibri</vt:lpstr>
      <vt:lpstr>Calibri Light</vt:lpstr>
      <vt:lpstr>Open Sans Light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Abinadí Suárez</dc:creator>
  <cp:lastModifiedBy>Abinadí Suárez</cp:lastModifiedBy>
  <cp:revision>14</cp:revision>
  <dcterms:created xsi:type="dcterms:W3CDTF">2014-05-21T21:17:04Z</dcterms:created>
  <dcterms:modified xsi:type="dcterms:W3CDTF">2014-05-26T13:18:41Z</dcterms:modified>
</cp:coreProperties>
</file>